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B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26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88E6E-B67F-44B9-9FA4-ABE7913EC25A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129-DCE1-4147-A4D7-2857F878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4980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88E6E-B67F-44B9-9FA4-ABE7913EC25A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129-DCE1-4147-A4D7-2857F878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84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C7488E6E-B67F-44B9-9FA4-ABE7913EC25A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3EE5129-DCE1-4147-A4D7-2857F878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959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88E6E-B67F-44B9-9FA4-ABE7913EC25A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129-DCE1-4147-A4D7-2857F878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693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488E6E-B67F-44B9-9FA4-ABE7913EC25A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EE5129-DCE1-4147-A4D7-2857F878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1954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88E6E-B67F-44B9-9FA4-ABE7913EC25A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129-DCE1-4147-A4D7-2857F878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6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88E6E-B67F-44B9-9FA4-ABE7913EC25A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129-DCE1-4147-A4D7-2857F878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43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88E6E-B67F-44B9-9FA4-ABE7913EC25A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129-DCE1-4147-A4D7-2857F878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49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88E6E-B67F-44B9-9FA4-ABE7913EC25A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129-DCE1-4147-A4D7-2857F878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5981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88E6E-B67F-44B9-9FA4-ABE7913EC25A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129-DCE1-4147-A4D7-2857F878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27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88E6E-B67F-44B9-9FA4-ABE7913EC25A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E5129-DCE1-4147-A4D7-2857F878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79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C7488E6E-B67F-44B9-9FA4-ABE7913EC25A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3EE5129-DCE1-4147-A4D7-2857F878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23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9190DD1-A130-4D95-96F8-070EE309E9BE}"/>
              </a:ext>
            </a:extLst>
          </p:cNvPr>
          <p:cNvSpPr/>
          <p:nvPr/>
        </p:nvSpPr>
        <p:spPr>
          <a:xfrm>
            <a:off x="8610600" y="0"/>
            <a:ext cx="35814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62ECA2-5951-426B-9C71-B1915F6189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5635" y="236138"/>
            <a:ext cx="3191330" cy="3192861"/>
          </a:xfrm>
          <a:prstGeom prst="rect">
            <a:avLst/>
          </a:prstGeom>
        </p:spPr>
      </p:pic>
      <p:pic>
        <p:nvPicPr>
          <p:cNvPr id="5" name="Picture 4" descr="A picture containing outdoor, road&#10;&#10;Description generated with high confidence">
            <a:extLst>
              <a:ext uri="{FF2B5EF4-FFF2-40B4-BE49-F238E27FC236}">
                <a16:creationId xmlns:a16="http://schemas.microsoft.com/office/drawing/2014/main" id="{F89F82D0-93D1-4984-B907-865FE6AB4F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545" y="131250"/>
            <a:ext cx="6595497" cy="6595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74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CE165E5-207A-4DEE-9E7F-339A567F4BFE}"/>
              </a:ext>
            </a:extLst>
          </p:cNvPr>
          <p:cNvSpPr/>
          <p:nvPr/>
        </p:nvSpPr>
        <p:spPr>
          <a:xfrm>
            <a:off x="10198100" y="164630"/>
            <a:ext cx="1993900" cy="17139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AA9DA9-3453-485D-81D3-7615A6F19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Goal </a:t>
            </a:r>
            <a:r>
              <a:rPr lang="en-US" sz="4800" dirty="0">
                <a:solidFill>
                  <a:schemeClr val="bg1"/>
                </a:solidFill>
              </a:rPr>
              <a:t>5</a:t>
            </a:r>
            <a:r>
              <a:rPr lang="en-US" dirty="0">
                <a:solidFill>
                  <a:schemeClr val="bg1"/>
                </a:solidFill>
              </a:rPr>
              <a:t> &amp; Supporting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1ABE-EB22-4702-9B2F-4D8942CC7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5229" y="2259754"/>
            <a:ext cx="6538409" cy="4114800"/>
          </a:xfrm>
        </p:spPr>
        <p:txBody>
          <a:bodyPr anchor="ctr">
            <a:noAutofit/>
          </a:bodyPr>
          <a:lstStyle/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Monitor and evaluate the effectiveness of strategy</a:t>
            </a:r>
          </a:p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Community meetings and educational workshops</a:t>
            </a:r>
          </a:p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Create a website and FAQs</a:t>
            </a:r>
          </a:p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Develop a social media strategy</a:t>
            </a:r>
          </a:p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Promote existing hotlines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B2B405A-6BA8-4DAE-8785-447ACB9783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300" y="130763"/>
            <a:ext cx="1713164" cy="171398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6B1D89A-2C9F-40E5-AFFE-EA2238E46538}"/>
              </a:ext>
            </a:extLst>
          </p:cNvPr>
          <p:cNvSpPr/>
          <p:nvPr/>
        </p:nvSpPr>
        <p:spPr>
          <a:xfrm>
            <a:off x="1204467" y="3766547"/>
            <a:ext cx="2700670" cy="18660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A81CFB0F-4023-443C-8B23-5C08844639B6}"/>
              </a:ext>
            </a:extLst>
          </p:cNvPr>
          <p:cNvSpPr/>
          <p:nvPr/>
        </p:nvSpPr>
        <p:spPr>
          <a:xfrm>
            <a:off x="731171" y="2604062"/>
            <a:ext cx="3647261" cy="1649876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890AECC-4C55-4C70-A833-55B008BD56C4}"/>
              </a:ext>
            </a:extLst>
          </p:cNvPr>
          <p:cNvSpPr/>
          <p:nvPr/>
        </p:nvSpPr>
        <p:spPr>
          <a:xfrm>
            <a:off x="1427750" y="2870788"/>
            <a:ext cx="425302" cy="839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29D51F-E35A-44CF-932E-ED00DCF22439}"/>
              </a:ext>
            </a:extLst>
          </p:cNvPr>
          <p:cNvSpPr/>
          <p:nvPr/>
        </p:nvSpPr>
        <p:spPr>
          <a:xfrm>
            <a:off x="2214559" y="4547446"/>
            <a:ext cx="680484" cy="1081826"/>
          </a:xfrm>
          <a:prstGeom prst="rect">
            <a:avLst/>
          </a:prstGeom>
          <a:solidFill>
            <a:srgbClr val="E0E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FA0DF9-AD37-4C66-B915-A8B02A797C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1171" y="2604062"/>
            <a:ext cx="3647262" cy="3026543"/>
          </a:xfrm>
        </p:spPr>
        <p:txBody>
          <a:bodyPr anchor="ctr">
            <a:noAutofit/>
          </a:bodyPr>
          <a:lstStyle/>
          <a:p>
            <a:pPr algn="ctr"/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</a:rPr>
              <a:t>Increase community awareness of the Malibu homeless initiative.</a:t>
            </a:r>
            <a:endParaRPr lang="en-US" sz="3600" b="1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261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7C4AA62-9609-46ED-9C67-A18CD723D3EF}"/>
              </a:ext>
            </a:extLst>
          </p:cNvPr>
          <p:cNvSpPr/>
          <p:nvPr/>
        </p:nvSpPr>
        <p:spPr>
          <a:xfrm>
            <a:off x="10198100" y="164630"/>
            <a:ext cx="1993900" cy="17139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AA9DA9-3453-485D-81D3-7615A6F19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Goal </a:t>
            </a:r>
            <a:r>
              <a:rPr lang="en-US" sz="4800" dirty="0">
                <a:solidFill>
                  <a:schemeClr val="bg1"/>
                </a:solidFill>
              </a:rPr>
              <a:t>6</a:t>
            </a:r>
            <a:r>
              <a:rPr lang="en-US" dirty="0">
                <a:solidFill>
                  <a:schemeClr val="bg1"/>
                </a:solidFill>
              </a:rPr>
              <a:t> &amp; Supporting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1ABE-EB22-4702-9B2F-4D8942CC7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2717" y="2259754"/>
            <a:ext cx="6511403" cy="4114800"/>
          </a:xfrm>
        </p:spPr>
        <p:txBody>
          <a:bodyPr anchor="ctr">
            <a:noAutofit/>
          </a:bodyPr>
          <a:lstStyle/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Housing voucher rules and restrictions </a:t>
            </a:r>
          </a:p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Criminal justice system </a:t>
            </a:r>
          </a:p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Mental health services </a:t>
            </a:r>
          </a:p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Effectiveness of programs in LA County</a:t>
            </a:r>
          </a:p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Funding for preventing and ending homelessness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185531-8E0B-4086-B228-87D15ACDFE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300" y="130763"/>
            <a:ext cx="1713164" cy="171398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6046C7A-D347-4C1D-BAD4-75C774BD0473}"/>
              </a:ext>
            </a:extLst>
          </p:cNvPr>
          <p:cNvSpPr/>
          <p:nvPr/>
        </p:nvSpPr>
        <p:spPr>
          <a:xfrm>
            <a:off x="1092173" y="3766547"/>
            <a:ext cx="2700670" cy="18660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D0FF5A4-1A64-4A92-A336-00F63FB675D8}"/>
              </a:ext>
            </a:extLst>
          </p:cNvPr>
          <p:cNvSpPr/>
          <p:nvPr/>
        </p:nvSpPr>
        <p:spPr>
          <a:xfrm>
            <a:off x="618877" y="2604062"/>
            <a:ext cx="3647261" cy="1649876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217C05-7F40-4C2A-9153-6EC215F65BD2}"/>
              </a:ext>
            </a:extLst>
          </p:cNvPr>
          <p:cNvSpPr/>
          <p:nvPr/>
        </p:nvSpPr>
        <p:spPr>
          <a:xfrm>
            <a:off x="1315456" y="2870788"/>
            <a:ext cx="425302" cy="839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0A014F3-6731-4BBE-9C70-1DFCB5F979DA}"/>
              </a:ext>
            </a:extLst>
          </p:cNvPr>
          <p:cNvSpPr/>
          <p:nvPr/>
        </p:nvSpPr>
        <p:spPr>
          <a:xfrm>
            <a:off x="2102265" y="4547446"/>
            <a:ext cx="680484" cy="1081826"/>
          </a:xfrm>
          <a:prstGeom prst="rect">
            <a:avLst/>
          </a:prstGeom>
          <a:solidFill>
            <a:srgbClr val="E0E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FA0DF9-AD37-4C66-B915-A8B02A797C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8877" y="2604062"/>
            <a:ext cx="3647261" cy="3026543"/>
          </a:xfrm>
        </p:spPr>
        <p:txBody>
          <a:bodyPr anchor="ctr">
            <a:noAutofit/>
          </a:bodyPr>
          <a:lstStyle/>
          <a:p>
            <a:pPr algn="ctr"/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</a:rPr>
              <a:t>Advocate for systemic changes to strengthen efforts to prevent and reduce homelessness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129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2B2EEAE-2A9C-4472-8B73-D82B4005DFC3}"/>
              </a:ext>
            </a:extLst>
          </p:cNvPr>
          <p:cNvSpPr/>
          <p:nvPr/>
        </p:nvSpPr>
        <p:spPr>
          <a:xfrm>
            <a:off x="10198100" y="164630"/>
            <a:ext cx="1993900" cy="17139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AA9DA9-3453-485D-81D3-7615A6F19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Goal </a:t>
            </a:r>
            <a:r>
              <a:rPr lang="en-US" sz="4800" dirty="0">
                <a:solidFill>
                  <a:schemeClr val="bg1"/>
                </a:solidFill>
              </a:rPr>
              <a:t>7</a:t>
            </a:r>
            <a:r>
              <a:rPr lang="en-US" dirty="0">
                <a:solidFill>
                  <a:schemeClr val="bg1"/>
                </a:solidFill>
              </a:rPr>
              <a:t> &amp; Supporting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1ABE-EB22-4702-9B2F-4D8942CC7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2716" y="2259754"/>
            <a:ext cx="6378628" cy="4114800"/>
          </a:xfrm>
        </p:spPr>
        <p:txBody>
          <a:bodyPr anchor="ctr">
            <a:noAutofit/>
          </a:bodyPr>
          <a:lstStyle/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Establish Working Group to oversee implementation of the strategy</a:t>
            </a:r>
          </a:p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Increase the City’s capacity to address homelessness in Malibu</a:t>
            </a:r>
          </a:p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Align the Malibu program with the LA County Homeless Initiative</a:t>
            </a:r>
          </a:p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Coordinate with nearby cities on shared strategies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DC1312-1B60-4B68-8CC0-4AED5FBDF7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300" y="130763"/>
            <a:ext cx="1713164" cy="171398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9B72E0D-0ECC-4B08-96A7-0C9302808D5F}"/>
              </a:ext>
            </a:extLst>
          </p:cNvPr>
          <p:cNvSpPr/>
          <p:nvPr/>
        </p:nvSpPr>
        <p:spPr>
          <a:xfrm>
            <a:off x="1092173" y="3766547"/>
            <a:ext cx="2700670" cy="18660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D88B45C9-9EF3-447D-8E4E-69FC98E17686}"/>
              </a:ext>
            </a:extLst>
          </p:cNvPr>
          <p:cNvSpPr/>
          <p:nvPr/>
        </p:nvSpPr>
        <p:spPr>
          <a:xfrm>
            <a:off x="618877" y="2604062"/>
            <a:ext cx="3647261" cy="1649876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45158C2-F5FC-47BA-80E8-26AAB5C2EEFC}"/>
              </a:ext>
            </a:extLst>
          </p:cNvPr>
          <p:cNvSpPr/>
          <p:nvPr/>
        </p:nvSpPr>
        <p:spPr>
          <a:xfrm>
            <a:off x="1315456" y="2870788"/>
            <a:ext cx="425302" cy="839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EBE83D-38CB-40BF-85A1-9E32A0912FE3}"/>
              </a:ext>
            </a:extLst>
          </p:cNvPr>
          <p:cNvSpPr/>
          <p:nvPr/>
        </p:nvSpPr>
        <p:spPr>
          <a:xfrm>
            <a:off x="2102265" y="4547446"/>
            <a:ext cx="680484" cy="1081826"/>
          </a:xfrm>
          <a:prstGeom prst="rect">
            <a:avLst/>
          </a:prstGeom>
          <a:solidFill>
            <a:srgbClr val="E0E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FA0DF9-AD37-4C66-B915-A8B02A797C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8876" y="2604062"/>
            <a:ext cx="3647261" cy="3026543"/>
          </a:xfrm>
        </p:spPr>
        <p:txBody>
          <a:bodyPr anchor="ctr">
            <a:noAutofit/>
          </a:bodyPr>
          <a:lstStyle/>
          <a:p>
            <a:pPr algn="ctr"/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</a:rPr>
              <a:t>Develop governance structure to support implementation of the plan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27787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5A8CACA-888C-4C59-8079-80A4BDD88EB0}"/>
              </a:ext>
            </a:extLst>
          </p:cNvPr>
          <p:cNvSpPr/>
          <p:nvPr/>
        </p:nvSpPr>
        <p:spPr>
          <a:xfrm>
            <a:off x="10198100" y="164630"/>
            <a:ext cx="1993900" cy="17139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0E7DFA-DA43-47E6-BF9E-4775EBC08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Performance measures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38A3F-5FAF-4D14-BFAA-27BF25D72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399" y="2011680"/>
            <a:ext cx="10319657" cy="4562144"/>
          </a:xfrm>
        </p:spPr>
        <p:txBody>
          <a:bodyPr anchor="ctr"/>
          <a:lstStyle/>
          <a:p>
            <a:pPr marL="182563" lvl="0" indent="-182563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2800" dirty="0">
                <a:solidFill>
                  <a:schemeClr val="accent3"/>
                </a:solidFill>
              </a:rPr>
              <a:t> 	</a:t>
            </a:r>
            <a:r>
              <a:rPr lang="en-US" sz="3200" dirty="0">
                <a:solidFill>
                  <a:schemeClr val="accent3"/>
                </a:solidFill>
              </a:rPr>
              <a:t>Number of people experiencing homelessness</a:t>
            </a:r>
          </a:p>
          <a:p>
            <a:pPr marL="182563" lvl="0" indent="-182563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3200" dirty="0">
                <a:solidFill>
                  <a:schemeClr val="accent3"/>
                </a:solidFill>
              </a:rPr>
              <a:t> 	Number of homeless that are off the streets</a:t>
            </a:r>
          </a:p>
          <a:p>
            <a:pPr marL="182563" lvl="0" indent="-182563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3200" dirty="0">
                <a:solidFill>
                  <a:schemeClr val="accent3"/>
                </a:solidFill>
              </a:rPr>
              <a:t> 	Number of Sheriff Department calls for services </a:t>
            </a:r>
          </a:p>
          <a:p>
            <a:pPr marL="182563" lvl="0" indent="-182563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3200" dirty="0">
                <a:solidFill>
                  <a:schemeClr val="accent3"/>
                </a:solidFill>
              </a:rPr>
              <a:t> 	Number of known encampments</a:t>
            </a:r>
          </a:p>
          <a:p>
            <a:pPr marL="182563" lvl="0" indent="-182563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3200" dirty="0">
                <a:solidFill>
                  <a:schemeClr val="accent3"/>
                </a:solidFill>
              </a:rPr>
              <a:t> 	Number of residents prevented from becoming homeless </a:t>
            </a:r>
          </a:p>
          <a:p>
            <a:pPr marL="182563" lvl="0" indent="-182563"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S" sz="3200" dirty="0">
                <a:solidFill>
                  <a:schemeClr val="accent3"/>
                </a:solidFill>
              </a:rPr>
              <a:t> 	Number of homeless who consent to services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4DCD160-B4E3-4788-9AD8-7C849535A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300" y="130763"/>
            <a:ext cx="1713164" cy="171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733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7B644-9B3E-4928-84F1-0F502104A9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QUESTIONS???</a:t>
            </a:r>
          </a:p>
        </p:txBody>
      </p:sp>
    </p:spTree>
    <p:extLst>
      <p:ext uri="{BB962C8B-B14F-4D97-AF65-F5344CB8AC3E}">
        <p14:creationId xmlns:p14="http://schemas.microsoft.com/office/powerpoint/2010/main" val="2041329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1C1A06A-DD0E-4EB5-9B42-60A074B172BC}"/>
              </a:ext>
            </a:extLst>
          </p:cNvPr>
          <p:cNvSpPr/>
          <p:nvPr/>
        </p:nvSpPr>
        <p:spPr>
          <a:xfrm>
            <a:off x="10198100" y="164630"/>
            <a:ext cx="1993900" cy="17139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B49798-1A13-48A5-B826-0D3FB16E40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5664" y="97085"/>
            <a:ext cx="1714500" cy="17139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FC711F-1A99-4186-81AC-E79C54993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Purpose of strategic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0201F-93D9-413C-8DB0-923E5B8E7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80"/>
            <a:ext cx="7930323" cy="4206240"/>
          </a:xfrm>
        </p:spPr>
        <p:txBody>
          <a:bodyPr/>
          <a:lstStyle/>
          <a:p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Guide, coordinate, and strengthen efforts to address homelessness in Malibu</a:t>
            </a:r>
          </a:p>
          <a:p>
            <a:pPr>
              <a:spcAft>
                <a:spcPts val="1200"/>
              </a:spcAft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Align with the regional Homeless Initiative led by Los Angeles County</a:t>
            </a:r>
          </a:p>
        </p:txBody>
      </p:sp>
    </p:spTree>
    <p:extLst>
      <p:ext uri="{BB962C8B-B14F-4D97-AF65-F5344CB8AC3E}">
        <p14:creationId xmlns:p14="http://schemas.microsoft.com/office/powerpoint/2010/main" val="3674326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F7A01-0C99-49C3-8E51-FB5653066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Planning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873C8-5DB6-47AA-9C5D-86D819614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7007" y="2183554"/>
            <a:ext cx="7183957" cy="41148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Received a Planning Grant from LA County Homeless Initiative </a:t>
            </a:r>
          </a:p>
          <a:p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Retained consultants to facilitate process</a:t>
            </a:r>
          </a:p>
          <a:p>
            <a:pPr>
              <a:spcAft>
                <a:spcPts val="1800"/>
              </a:spcAft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Relied heavily on community input </a:t>
            </a:r>
          </a:p>
          <a:p>
            <a:pPr marL="635000" lvl="1" indent="-182563"/>
            <a:r>
              <a:rPr lang="en-US" sz="2200" dirty="0">
                <a:solidFill>
                  <a:schemeClr val="accent6">
                    <a:lumMod val="50000"/>
                  </a:schemeClr>
                </a:solidFill>
              </a:rPr>
              <a:t>Community Advisory Group of 30 stakeholders</a:t>
            </a:r>
          </a:p>
          <a:p>
            <a:pPr marL="635000" lvl="1" indent="-182563"/>
            <a:r>
              <a:rPr lang="en-US" sz="2200" dirty="0">
                <a:solidFill>
                  <a:schemeClr val="accent6">
                    <a:lumMod val="50000"/>
                  </a:schemeClr>
                </a:solidFill>
              </a:rPr>
              <a:t>Three half-day planning sessions</a:t>
            </a:r>
          </a:p>
          <a:p>
            <a:pPr marL="635000" lvl="1" indent="-182563"/>
            <a:r>
              <a:rPr lang="en-US" sz="2200" dirty="0">
                <a:solidFill>
                  <a:schemeClr val="accent6">
                    <a:lumMod val="50000"/>
                  </a:schemeClr>
                </a:solidFill>
              </a:rPr>
              <a:t>Community leader interviews</a:t>
            </a:r>
          </a:p>
          <a:p>
            <a:pPr marL="635000" lvl="1" indent="-182563"/>
            <a:r>
              <a:rPr lang="en-US" sz="2200" dirty="0">
                <a:solidFill>
                  <a:schemeClr val="accent6">
                    <a:lumMod val="50000"/>
                  </a:schemeClr>
                </a:solidFill>
              </a:rPr>
              <a:t>Community Advisory Group questionnaire</a:t>
            </a:r>
          </a:p>
          <a:p>
            <a:pPr marL="635000" lvl="1" indent="-182563"/>
            <a:r>
              <a:rPr lang="en-US" sz="2200" dirty="0">
                <a:solidFill>
                  <a:schemeClr val="accent6">
                    <a:lumMod val="50000"/>
                  </a:schemeClr>
                </a:solidFill>
              </a:rPr>
              <a:t>On-line community survey with 572 responses</a:t>
            </a:r>
          </a:p>
          <a:p>
            <a:pPr lvl="1"/>
            <a:endParaRPr lang="en-US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8E4FE8D-023B-4EC6-AEA3-C097FEF9DC92}"/>
              </a:ext>
            </a:extLst>
          </p:cNvPr>
          <p:cNvSpPr/>
          <p:nvPr/>
        </p:nvSpPr>
        <p:spPr>
          <a:xfrm>
            <a:off x="8483600" y="1818336"/>
            <a:ext cx="3708400" cy="503966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D75B1A-5478-4AD3-AD74-165CF5A660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4079" y="2183554"/>
            <a:ext cx="3677919" cy="2451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631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81C34-CE38-45C5-AAC0-760A89D6C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>
                <a:solidFill>
                  <a:schemeClr val="accent3"/>
                </a:solidFill>
              </a:rPr>
              <a:t>Our vision of success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652B9-EB4A-42EF-9FED-E64D6678C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41714" y="4335092"/>
            <a:ext cx="8980715" cy="1379908"/>
          </a:xfrm>
        </p:spPr>
        <p:txBody>
          <a:bodyPr anchor="ctr">
            <a:no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Homelessness is declining steadily, as people are finding permanent housing with services as needed, while public safety and health concerns are alleviated.</a:t>
            </a:r>
          </a:p>
        </p:txBody>
      </p:sp>
    </p:spTree>
    <p:extLst>
      <p:ext uri="{BB962C8B-B14F-4D97-AF65-F5344CB8AC3E}">
        <p14:creationId xmlns:p14="http://schemas.microsoft.com/office/powerpoint/2010/main" val="2625414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F817B0F-4E95-40FF-B1B5-68F8D90D1104}"/>
              </a:ext>
            </a:extLst>
          </p:cNvPr>
          <p:cNvSpPr/>
          <p:nvPr/>
        </p:nvSpPr>
        <p:spPr>
          <a:xfrm>
            <a:off x="10198100" y="164630"/>
            <a:ext cx="1993900" cy="17139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A17312-F540-4449-AD1C-28E3FE885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Guiding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43DCB-0278-4F06-8AFF-19B1F1462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5168" y="2695178"/>
            <a:ext cx="7380514" cy="3585875"/>
          </a:xfrm>
        </p:spPr>
        <p:txBody>
          <a:bodyPr numCol="2"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Clear plan of action</a:t>
            </a:r>
          </a:p>
          <a:p>
            <a:pPr>
              <a:lnSpc>
                <a:spcPct val="100000"/>
              </a:lnSpc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Work together </a:t>
            </a:r>
          </a:p>
          <a:p>
            <a:pPr>
              <a:lnSpc>
                <a:spcPct val="100000"/>
              </a:lnSpc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Long-term solutions</a:t>
            </a:r>
          </a:p>
          <a:p>
            <a:pPr>
              <a:lnSpc>
                <a:spcPct val="100000"/>
              </a:lnSpc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Field-based model</a:t>
            </a:r>
          </a:p>
          <a:p>
            <a:pPr>
              <a:lnSpc>
                <a:spcPct val="100000"/>
              </a:lnSpc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Permanent housing with supportive services</a:t>
            </a:r>
          </a:p>
          <a:p>
            <a:pPr>
              <a:lnSpc>
                <a:spcPct val="100000"/>
              </a:lnSpc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Safety of the community       is a priority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6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Plan is flexible</a:t>
            </a:r>
          </a:p>
          <a:p>
            <a:pPr>
              <a:lnSpc>
                <a:spcPct val="100000"/>
              </a:lnSpc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Track outcomes</a:t>
            </a:r>
          </a:p>
          <a:p>
            <a:pPr>
              <a:lnSpc>
                <a:spcPct val="100000"/>
              </a:lnSpc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Homelessness is not a crime</a:t>
            </a:r>
          </a:p>
          <a:p>
            <a:pPr>
              <a:lnSpc>
                <a:spcPct val="100000"/>
              </a:lnSpc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Community awareness and involvement</a:t>
            </a:r>
          </a:p>
          <a:p>
            <a:pPr>
              <a:lnSpc>
                <a:spcPct val="100000"/>
              </a:lnSpc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Tailored case management approach</a:t>
            </a:r>
          </a:p>
          <a:p>
            <a:pPr>
              <a:lnSpc>
                <a:spcPct val="100000"/>
              </a:lnSpc>
            </a:pPr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Trust and respect</a:t>
            </a:r>
          </a:p>
          <a:p>
            <a:endParaRPr lang="en-US" sz="2400" dirty="0">
              <a:solidFill>
                <a:schemeClr val="accent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E2BFC0A-2FDA-45C5-907F-101226530B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300" y="130763"/>
            <a:ext cx="1713164" cy="171398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53839B9-B300-4C41-94E7-B0986868364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56" b="1"/>
          <a:stretch/>
        </p:blipFill>
        <p:spPr>
          <a:xfrm>
            <a:off x="622591" y="2521435"/>
            <a:ext cx="3225509" cy="264952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465931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8DF93AA-DA1D-4D5D-8B30-DAAE4606FA23}"/>
              </a:ext>
            </a:extLst>
          </p:cNvPr>
          <p:cNvSpPr/>
          <p:nvPr/>
        </p:nvSpPr>
        <p:spPr>
          <a:xfrm>
            <a:off x="1379619" y="2870788"/>
            <a:ext cx="425302" cy="839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606282C-4AB4-4B3E-951F-115E80A2C16B}"/>
              </a:ext>
            </a:extLst>
          </p:cNvPr>
          <p:cNvSpPr/>
          <p:nvPr/>
        </p:nvSpPr>
        <p:spPr>
          <a:xfrm>
            <a:off x="1156336" y="3766547"/>
            <a:ext cx="2700670" cy="18660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E44A69E6-5BDA-4912-8169-DBCA90104979}"/>
              </a:ext>
            </a:extLst>
          </p:cNvPr>
          <p:cNvSpPr/>
          <p:nvPr/>
        </p:nvSpPr>
        <p:spPr>
          <a:xfrm>
            <a:off x="683040" y="2604062"/>
            <a:ext cx="3647261" cy="1649876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E7A280-786D-4AD5-ADD0-DA2B5B78B0D4}"/>
              </a:ext>
            </a:extLst>
          </p:cNvPr>
          <p:cNvSpPr/>
          <p:nvPr/>
        </p:nvSpPr>
        <p:spPr>
          <a:xfrm>
            <a:off x="10198100" y="164630"/>
            <a:ext cx="1993900" cy="17139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AA9DA9-3453-485D-81D3-7615A6F19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Goal </a:t>
            </a:r>
            <a:r>
              <a:rPr lang="en-US" sz="6000" dirty="0">
                <a:solidFill>
                  <a:schemeClr val="bg1"/>
                </a:solidFill>
              </a:rPr>
              <a:t>1</a:t>
            </a:r>
            <a:r>
              <a:rPr lang="en-US" dirty="0">
                <a:solidFill>
                  <a:schemeClr val="bg1"/>
                </a:solidFill>
              </a:rPr>
              <a:t> &amp; Supporting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1ABE-EB22-4702-9B2F-4D8942CC7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6879" y="2259754"/>
            <a:ext cx="6699900" cy="4114800"/>
          </a:xfrm>
        </p:spPr>
        <p:txBody>
          <a:bodyPr anchor="ctr">
            <a:normAutofit/>
          </a:bodyPr>
          <a:lstStyle/>
          <a:p>
            <a:pPr marL="342900" indent="-342900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Conduct outreach to landlords </a:t>
            </a:r>
          </a:p>
          <a:p>
            <a:pPr marL="342900" indent="-342900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Establish a flexible spending account</a:t>
            </a:r>
          </a:p>
          <a:p>
            <a:pPr marL="342900" indent="-342900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Explore the feasibility of developing bridge/permanent housing</a:t>
            </a:r>
          </a:p>
          <a:p>
            <a:pPr marL="342900" indent="-342900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Explore creative housing solutions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153501-1AFA-4031-8D6C-82204319E8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300" y="130763"/>
            <a:ext cx="1713164" cy="171398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0FB0E10-5B3D-4A8B-A19E-AD0A039F6898}"/>
              </a:ext>
            </a:extLst>
          </p:cNvPr>
          <p:cNvSpPr/>
          <p:nvPr/>
        </p:nvSpPr>
        <p:spPr>
          <a:xfrm>
            <a:off x="2166428" y="4547446"/>
            <a:ext cx="680484" cy="1081826"/>
          </a:xfrm>
          <a:prstGeom prst="rect">
            <a:avLst/>
          </a:prstGeom>
          <a:solidFill>
            <a:srgbClr val="E0E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FA0DF9-AD37-4C66-B915-A8B02A797C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041" y="2604062"/>
            <a:ext cx="3647260" cy="3026543"/>
          </a:xfrm>
        </p:spPr>
        <p:txBody>
          <a:bodyPr anchor="ctr">
            <a:normAutofit/>
          </a:bodyPr>
          <a:lstStyle/>
          <a:p>
            <a:pPr algn="ctr"/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</a:rPr>
              <a:t>Reduce the number of people experiencing homelessness in Malibu</a:t>
            </a:r>
          </a:p>
        </p:txBody>
      </p:sp>
    </p:spTree>
    <p:extLst>
      <p:ext uri="{BB962C8B-B14F-4D97-AF65-F5344CB8AC3E}">
        <p14:creationId xmlns:p14="http://schemas.microsoft.com/office/powerpoint/2010/main" val="2335568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1E2AA4B-5E26-408D-80E7-F22C39FD380A}"/>
              </a:ext>
            </a:extLst>
          </p:cNvPr>
          <p:cNvSpPr/>
          <p:nvPr/>
        </p:nvSpPr>
        <p:spPr>
          <a:xfrm>
            <a:off x="10198100" y="164630"/>
            <a:ext cx="1993900" cy="17139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AA9DA9-3453-485D-81D3-7615A6F19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Goal </a:t>
            </a:r>
            <a:r>
              <a:rPr lang="en-US" sz="6000" dirty="0">
                <a:solidFill>
                  <a:schemeClr val="bg1"/>
                </a:solidFill>
              </a:rPr>
              <a:t>2</a:t>
            </a:r>
            <a:r>
              <a:rPr lang="en-US" dirty="0">
                <a:solidFill>
                  <a:schemeClr val="bg1"/>
                </a:solidFill>
              </a:rPr>
              <a:t> &amp; Supporting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1ABE-EB22-4702-9B2F-4D8942CC7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275" y="1998162"/>
            <a:ext cx="6816746" cy="4575662"/>
          </a:xfrm>
        </p:spPr>
        <p:txBody>
          <a:bodyPr anchor="ctr">
            <a:noAutofit/>
          </a:bodyPr>
          <a:lstStyle/>
          <a:p>
            <a:pPr marL="530352" indent="-347472">
              <a:lnSpc>
                <a:spcPct val="100000"/>
              </a:lnSpc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Utilize volunteers</a:t>
            </a:r>
          </a:p>
          <a:p>
            <a:pPr marL="530352" indent="-347472">
              <a:lnSpc>
                <a:spcPct val="100000"/>
              </a:lnSpc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Temporary housing on Red Flag days</a:t>
            </a:r>
          </a:p>
          <a:p>
            <a:pPr marL="530352" indent="-347472">
              <a:lnSpc>
                <a:spcPct val="100000"/>
              </a:lnSpc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Encampment Management Initiative</a:t>
            </a:r>
          </a:p>
          <a:p>
            <a:pPr marL="530352" indent="-347472">
              <a:lnSpc>
                <a:spcPct val="100000"/>
              </a:lnSpc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Increase access to sanitation facilities</a:t>
            </a:r>
          </a:p>
          <a:p>
            <a:pPr marL="530352" indent="-347472">
              <a:lnSpc>
                <a:spcPct val="100000"/>
              </a:lnSpc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Mitigate potential impacts from the homeless meal program</a:t>
            </a:r>
          </a:p>
          <a:p>
            <a:pPr marL="530352" indent="-347472">
              <a:lnSpc>
                <a:spcPct val="100000"/>
              </a:lnSpc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Explore safe parking opportunities</a:t>
            </a:r>
          </a:p>
          <a:p>
            <a:pPr marL="530352" indent="-347472">
              <a:lnSpc>
                <a:spcPct val="100000"/>
              </a:lnSpc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Utilize peer advocate group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0684373-EE01-47B7-8398-6A5794872C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300" y="130763"/>
            <a:ext cx="1713164" cy="171398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E61B053-3EF6-44FD-B39B-00C57DB38D7B}"/>
              </a:ext>
            </a:extLst>
          </p:cNvPr>
          <p:cNvSpPr/>
          <p:nvPr/>
        </p:nvSpPr>
        <p:spPr>
          <a:xfrm>
            <a:off x="979878" y="3766547"/>
            <a:ext cx="2700670" cy="18660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693910D-9E6E-49CB-8361-36D5ED827125}"/>
              </a:ext>
            </a:extLst>
          </p:cNvPr>
          <p:cNvSpPr/>
          <p:nvPr/>
        </p:nvSpPr>
        <p:spPr>
          <a:xfrm>
            <a:off x="506582" y="2604062"/>
            <a:ext cx="3647261" cy="1649876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8559DB-F1EC-45FE-B9D2-9EA8AB5685B4}"/>
              </a:ext>
            </a:extLst>
          </p:cNvPr>
          <p:cNvSpPr/>
          <p:nvPr/>
        </p:nvSpPr>
        <p:spPr>
          <a:xfrm>
            <a:off x="1203161" y="2870788"/>
            <a:ext cx="425302" cy="839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19D5B9F-2B41-466D-A92C-C35CF8A79E7B}"/>
              </a:ext>
            </a:extLst>
          </p:cNvPr>
          <p:cNvSpPr/>
          <p:nvPr/>
        </p:nvSpPr>
        <p:spPr>
          <a:xfrm>
            <a:off x="1989970" y="4547446"/>
            <a:ext cx="680484" cy="1081826"/>
          </a:xfrm>
          <a:prstGeom prst="rect">
            <a:avLst/>
          </a:prstGeom>
          <a:solidFill>
            <a:srgbClr val="E0E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FA0DF9-AD37-4C66-B915-A8B02A797C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6218" y="2604063"/>
            <a:ext cx="3418114" cy="3025210"/>
          </a:xfrm>
        </p:spPr>
        <p:txBody>
          <a:bodyPr anchor="ctr">
            <a:normAutofit/>
          </a:bodyPr>
          <a:lstStyle/>
          <a:p>
            <a:pPr algn="ctr"/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</a:rPr>
              <a:t>Prevent and mitigate public health and safety impacts</a:t>
            </a:r>
          </a:p>
        </p:txBody>
      </p:sp>
    </p:spTree>
    <p:extLst>
      <p:ext uri="{BB962C8B-B14F-4D97-AF65-F5344CB8AC3E}">
        <p14:creationId xmlns:p14="http://schemas.microsoft.com/office/powerpoint/2010/main" val="604253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B8E90F4-C0B8-423A-A139-906FEF6E3CB6}"/>
              </a:ext>
            </a:extLst>
          </p:cNvPr>
          <p:cNvSpPr/>
          <p:nvPr/>
        </p:nvSpPr>
        <p:spPr>
          <a:xfrm>
            <a:off x="10198100" y="164630"/>
            <a:ext cx="1993900" cy="17139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AA9DA9-3453-485D-81D3-7615A6F19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Goal </a:t>
            </a:r>
            <a:r>
              <a:rPr lang="en-US" sz="4800" dirty="0">
                <a:solidFill>
                  <a:schemeClr val="bg1"/>
                </a:solidFill>
              </a:rPr>
              <a:t>3</a:t>
            </a:r>
            <a:r>
              <a:rPr lang="en-US" dirty="0">
                <a:solidFill>
                  <a:schemeClr val="bg1"/>
                </a:solidFill>
              </a:rPr>
              <a:t> &amp; Supporting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1ABE-EB22-4702-9B2F-4D8942CC7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2720" y="2259754"/>
            <a:ext cx="6930617" cy="4114800"/>
          </a:xfrm>
        </p:spPr>
        <p:txBody>
          <a:bodyPr anchor="ctr">
            <a:noAutofit/>
          </a:bodyPr>
          <a:lstStyle/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Assist individuals at imminent risk of becoming homeless </a:t>
            </a:r>
          </a:p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Implement an emergency housing fund </a:t>
            </a:r>
          </a:p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Pilot inter-generational affordable housing program </a:t>
            </a:r>
          </a:p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Support policies that reduce impact from short-term rentals on affordable housing</a:t>
            </a:r>
          </a:p>
          <a:p>
            <a:pPr marL="346075" lvl="0" indent="-346075">
              <a:buSzPct val="80000"/>
              <a:buFont typeface="Wingdings" panose="05000000000000000000" pitchFamily="2" charset="2"/>
              <a:buChar char="q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</a:rPr>
              <a:t>Provide incentives for providing affordable units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ADFB622-CA53-4EC7-9996-2B6780A693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300" y="130763"/>
            <a:ext cx="1713164" cy="171398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BEE4D40-D4C8-4046-AAA3-37FAB954448B}"/>
              </a:ext>
            </a:extLst>
          </p:cNvPr>
          <p:cNvSpPr/>
          <p:nvPr/>
        </p:nvSpPr>
        <p:spPr>
          <a:xfrm>
            <a:off x="1011958" y="3766547"/>
            <a:ext cx="2700670" cy="18660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974E059-FE79-403C-ACA4-D9400F108D53}"/>
              </a:ext>
            </a:extLst>
          </p:cNvPr>
          <p:cNvSpPr/>
          <p:nvPr/>
        </p:nvSpPr>
        <p:spPr>
          <a:xfrm>
            <a:off x="538662" y="2604062"/>
            <a:ext cx="3647261" cy="1649876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6745CBB-DFFE-491B-8C05-FA518263F54B}"/>
              </a:ext>
            </a:extLst>
          </p:cNvPr>
          <p:cNvSpPr/>
          <p:nvPr/>
        </p:nvSpPr>
        <p:spPr>
          <a:xfrm>
            <a:off x="1235241" y="2870788"/>
            <a:ext cx="425302" cy="839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7697384-6CF2-4F1E-80BB-0399DD9FD67D}"/>
              </a:ext>
            </a:extLst>
          </p:cNvPr>
          <p:cNvSpPr/>
          <p:nvPr/>
        </p:nvSpPr>
        <p:spPr>
          <a:xfrm>
            <a:off x="2022050" y="4547446"/>
            <a:ext cx="680484" cy="1081826"/>
          </a:xfrm>
          <a:prstGeom prst="rect">
            <a:avLst/>
          </a:prstGeom>
          <a:solidFill>
            <a:srgbClr val="E0E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FA0DF9-AD37-4C66-B915-A8B02A797C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8661" y="2740666"/>
            <a:ext cx="3647262" cy="3026543"/>
          </a:xfrm>
        </p:spPr>
        <p:txBody>
          <a:bodyPr anchor="ctr">
            <a:normAutofit/>
          </a:bodyPr>
          <a:lstStyle/>
          <a:p>
            <a:pPr algn="ctr"/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</a:rPr>
              <a:t>Implement programs to prevent homelessness</a:t>
            </a:r>
          </a:p>
        </p:txBody>
      </p:sp>
    </p:spTree>
    <p:extLst>
      <p:ext uri="{BB962C8B-B14F-4D97-AF65-F5344CB8AC3E}">
        <p14:creationId xmlns:p14="http://schemas.microsoft.com/office/powerpoint/2010/main" val="2080407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FC5668C-05BD-4DE7-84E8-831BEA7527FE}"/>
              </a:ext>
            </a:extLst>
          </p:cNvPr>
          <p:cNvSpPr/>
          <p:nvPr/>
        </p:nvSpPr>
        <p:spPr>
          <a:xfrm>
            <a:off x="10198100" y="164630"/>
            <a:ext cx="1993900" cy="17139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AA9DA9-3453-485D-81D3-7615A6F19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Goal </a:t>
            </a:r>
            <a:r>
              <a:rPr lang="en-US" sz="4800" dirty="0">
                <a:solidFill>
                  <a:schemeClr val="bg1"/>
                </a:solidFill>
              </a:rPr>
              <a:t>4</a:t>
            </a:r>
            <a:r>
              <a:rPr lang="en-US" dirty="0">
                <a:solidFill>
                  <a:schemeClr val="bg1"/>
                </a:solidFill>
              </a:rPr>
              <a:t> &amp; Supporting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1ABE-EB22-4702-9B2F-4D8942CC7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0628" y="2094653"/>
            <a:ext cx="6824981" cy="4467483"/>
          </a:xfrm>
        </p:spPr>
        <p:txBody>
          <a:bodyPr anchor="ctr">
            <a:noAutofit/>
          </a:bodyPr>
          <a:lstStyle/>
          <a:p>
            <a:pPr marL="346075" lvl="0" indent="-346075">
              <a:lnSpc>
                <a:spcPct val="110000"/>
              </a:lnSpc>
              <a:spcBef>
                <a:spcPts val="600"/>
              </a:spcBef>
              <a:buSzPct val="80000"/>
              <a:buFont typeface="Wingdings" panose="05000000000000000000" pitchFamily="2" charset="2"/>
              <a:buChar char="q"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</a:rPr>
              <a:t>Field-based outreach</a:t>
            </a:r>
          </a:p>
          <a:p>
            <a:pPr marL="346075" lvl="0" indent="-346075">
              <a:lnSpc>
                <a:spcPct val="110000"/>
              </a:lnSpc>
              <a:spcBef>
                <a:spcPts val="600"/>
              </a:spcBef>
              <a:buSzPct val="80000"/>
              <a:buFont typeface="Wingdings" panose="05000000000000000000" pitchFamily="2" charset="2"/>
              <a:buChar char="q"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</a:rPr>
              <a:t>Support meals program</a:t>
            </a:r>
          </a:p>
          <a:p>
            <a:pPr marL="346075" lvl="0" indent="-346075">
              <a:lnSpc>
                <a:spcPct val="110000"/>
              </a:lnSpc>
              <a:spcBef>
                <a:spcPts val="600"/>
              </a:spcBef>
              <a:buSzPct val="80000"/>
              <a:buFont typeface="Wingdings" panose="05000000000000000000" pitchFamily="2" charset="2"/>
              <a:buChar char="q"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</a:rPr>
              <a:t>Regular communication among partners</a:t>
            </a:r>
          </a:p>
          <a:p>
            <a:pPr marL="346075" lvl="0" indent="-346075">
              <a:lnSpc>
                <a:spcPct val="110000"/>
              </a:lnSpc>
              <a:spcBef>
                <a:spcPts val="600"/>
              </a:spcBef>
              <a:buSzPct val="80000"/>
              <a:buFont typeface="Wingdings" panose="05000000000000000000" pitchFamily="2" charset="2"/>
              <a:buChar char="q"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</a:rPr>
              <a:t>Utilize volunteers </a:t>
            </a:r>
          </a:p>
          <a:p>
            <a:pPr marL="346075" lvl="0" indent="-346075">
              <a:lnSpc>
                <a:spcPct val="110000"/>
              </a:lnSpc>
              <a:spcBef>
                <a:spcPts val="600"/>
              </a:spcBef>
              <a:buSzPct val="80000"/>
              <a:buFont typeface="Wingdings" panose="05000000000000000000" pitchFamily="2" charset="2"/>
              <a:buChar char="q"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</a:rPr>
              <a:t>Partner with Pepperdine University </a:t>
            </a:r>
          </a:p>
          <a:p>
            <a:pPr marL="346075" lvl="0" indent="-346075">
              <a:lnSpc>
                <a:spcPct val="110000"/>
              </a:lnSpc>
              <a:spcBef>
                <a:spcPts val="600"/>
              </a:spcBef>
              <a:buSzPct val="80000"/>
              <a:buFont typeface="Wingdings" panose="05000000000000000000" pitchFamily="2" charset="2"/>
              <a:buChar char="q"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</a:rPr>
              <a:t>Expand access to case management</a:t>
            </a:r>
          </a:p>
          <a:p>
            <a:pPr marL="346075" lvl="0" indent="-346075">
              <a:lnSpc>
                <a:spcPct val="110000"/>
              </a:lnSpc>
              <a:spcBef>
                <a:spcPts val="600"/>
              </a:spcBef>
              <a:buSzPct val="80000"/>
              <a:buFont typeface="Wingdings" panose="05000000000000000000" pitchFamily="2" charset="2"/>
              <a:buChar char="q"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</a:rPr>
              <a:t>Incorporate best practices</a:t>
            </a:r>
          </a:p>
          <a:p>
            <a:pPr marL="346075" lvl="0" indent="-346075">
              <a:lnSpc>
                <a:spcPct val="110000"/>
              </a:lnSpc>
              <a:spcBef>
                <a:spcPts val="600"/>
              </a:spcBef>
              <a:buSzPct val="80000"/>
              <a:buFont typeface="Wingdings" panose="05000000000000000000" pitchFamily="2" charset="2"/>
              <a:buChar char="q"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</a:rPr>
              <a:t>Create a peer-advocate group </a:t>
            </a:r>
          </a:p>
          <a:p>
            <a:pPr marL="346075" lvl="0" indent="-346075">
              <a:lnSpc>
                <a:spcPct val="110000"/>
              </a:lnSpc>
              <a:spcBef>
                <a:spcPts val="600"/>
              </a:spcBef>
              <a:buSzPct val="80000"/>
              <a:buFont typeface="Wingdings" panose="05000000000000000000" pitchFamily="2" charset="2"/>
              <a:buChar char="q"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</a:rPr>
              <a:t>Partner with local businesses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13A3DC-6998-47FE-828A-63CB8981C6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300" y="130763"/>
            <a:ext cx="1713164" cy="171398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0EC1DE0-E5E7-4E43-8CC1-94D4A38F19C6}"/>
              </a:ext>
            </a:extLst>
          </p:cNvPr>
          <p:cNvSpPr/>
          <p:nvPr/>
        </p:nvSpPr>
        <p:spPr>
          <a:xfrm>
            <a:off x="1060085" y="3766547"/>
            <a:ext cx="2700670" cy="18660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D6A3B0A4-A637-4ACE-B6CD-D2CFF9E0E7A4}"/>
              </a:ext>
            </a:extLst>
          </p:cNvPr>
          <p:cNvSpPr/>
          <p:nvPr/>
        </p:nvSpPr>
        <p:spPr>
          <a:xfrm>
            <a:off x="586789" y="2604062"/>
            <a:ext cx="3647261" cy="1649876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C95EB2-2FF2-4646-B391-8B98496AE87E}"/>
              </a:ext>
            </a:extLst>
          </p:cNvPr>
          <p:cNvSpPr/>
          <p:nvPr/>
        </p:nvSpPr>
        <p:spPr>
          <a:xfrm>
            <a:off x="1283368" y="2870788"/>
            <a:ext cx="425302" cy="839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123BDFF-8ACF-406F-AC75-58E8D8F85634}"/>
              </a:ext>
            </a:extLst>
          </p:cNvPr>
          <p:cNvSpPr/>
          <p:nvPr/>
        </p:nvSpPr>
        <p:spPr>
          <a:xfrm>
            <a:off x="2070177" y="4547446"/>
            <a:ext cx="680484" cy="1081826"/>
          </a:xfrm>
          <a:prstGeom prst="rect">
            <a:avLst/>
          </a:prstGeom>
          <a:solidFill>
            <a:srgbClr val="E0EB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FA0DF9-AD37-4C66-B915-A8B02A797C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6390" y="2604062"/>
            <a:ext cx="3983877" cy="3026543"/>
          </a:xfrm>
        </p:spPr>
        <p:txBody>
          <a:bodyPr anchor="ctr">
            <a:normAutofit/>
          </a:bodyPr>
          <a:lstStyle/>
          <a:p>
            <a:pPr algn="ctr"/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</a:rPr>
              <a:t>Provide coordinated outreach and access to supportive services</a:t>
            </a:r>
            <a:endParaRPr lang="en-US" sz="3600" b="1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3453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1">
      <a:dk1>
        <a:srgbClr val="FFFFFF"/>
      </a:dk1>
      <a:lt1>
        <a:srgbClr val="2792A8"/>
      </a:lt1>
      <a:dk2>
        <a:srgbClr val="FEEFE2"/>
      </a:dk2>
      <a:lt2>
        <a:srgbClr val="FDE2CB"/>
      </a:lt2>
      <a:accent1>
        <a:srgbClr val="5F5F5F"/>
      </a:accent1>
      <a:accent2>
        <a:srgbClr val="B25405"/>
      </a:accent2>
      <a:accent3>
        <a:srgbClr val="002060"/>
      </a:accent3>
      <a:accent4>
        <a:srgbClr val="7F7F7F"/>
      </a:accent4>
      <a:accent5>
        <a:srgbClr val="B2E3ED"/>
      </a:accent5>
      <a:accent6>
        <a:srgbClr val="D5393D"/>
      </a:accent6>
      <a:hlink>
        <a:srgbClr val="90BB23"/>
      </a:hlink>
      <a:folHlink>
        <a:srgbClr val="EE7008"/>
      </a:folHlink>
    </a:clrScheme>
    <a:fontScheme name="Custom 1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522</TotalTime>
  <Words>448</Words>
  <Application>Microsoft Office PowerPoint</Application>
  <PresentationFormat>Widescreen</PresentationFormat>
  <Paragraphs>90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Corbel</vt:lpstr>
      <vt:lpstr>Wingdings</vt:lpstr>
      <vt:lpstr>Banded</vt:lpstr>
      <vt:lpstr>PowerPoint Presentation</vt:lpstr>
      <vt:lpstr>Purpose of strategic plan</vt:lpstr>
      <vt:lpstr>Planning process</vt:lpstr>
      <vt:lpstr>Our vision of success</vt:lpstr>
      <vt:lpstr>Guiding principles</vt:lpstr>
      <vt:lpstr>Goal 1 &amp; Supporting actions</vt:lpstr>
      <vt:lpstr>Goal 2 &amp; Supporting actions</vt:lpstr>
      <vt:lpstr>Goal 3 &amp; Supporting actions</vt:lpstr>
      <vt:lpstr>Goal 4 &amp; Supporting actions</vt:lpstr>
      <vt:lpstr>Goal 5 &amp; Supporting actions</vt:lpstr>
      <vt:lpstr>Goal 6 &amp; Supporting actions</vt:lpstr>
      <vt:lpstr>Goal 7 &amp; Supporting actions</vt:lpstr>
      <vt:lpstr>Performance measures</vt:lpstr>
      <vt:lpstr>QUESTIONS???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Melody Ng</dc:creator>
  <cp:lastModifiedBy>Susan Duenas</cp:lastModifiedBy>
  <cp:revision>90</cp:revision>
  <dcterms:created xsi:type="dcterms:W3CDTF">2018-05-16T17:03:52Z</dcterms:created>
  <dcterms:modified xsi:type="dcterms:W3CDTF">2018-06-25T21:10:24Z</dcterms:modified>
</cp:coreProperties>
</file>